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2"/>
  </p:notesMasterIdLst>
  <p:handoutMasterIdLst>
    <p:handoutMasterId r:id="rId13"/>
  </p:handoutMasterIdLst>
  <p:sldIdLst>
    <p:sldId id="278" r:id="rId5"/>
    <p:sldId id="293" r:id="rId6"/>
    <p:sldId id="297" r:id="rId7"/>
    <p:sldId id="295" r:id="rId8"/>
    <p:sldId id="282" r:id="rId9"/>
    <p:sldId id="294" r:id="rId10"/>
    <p:sldId id="29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5388" autoAdjust="0"/>
  </p:normalViewPr>
  <p:slideViewPr>
    <p:cSldViewPr snapToGrid="0">
      <p:cViewPr varScale="1">
        <p:scale>
          <a:sx n="80" d="100"/>
          <a:sy n="80" d="100"/>
        </p:scale>
        <p:origin x="984" y="67"/>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8/1/2024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8/1/2024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Federal programs aimed at managing algae levels emphasize the importance of access to efficient monitoring procedures. This is necessary to be able to respond quickly and investigate how we can mitigate algae levels. Current monitoring procedures used by Manatee County are too inefficient to manage algae levels properly in our waterways. By correcting field measurement equipment procedures, I was able to develop a method of efficiently monitoring algae levels that gives Manatee County opportunities to further the battle to protect our waterways.</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8049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Visited water quality stations across the county</a:t>
            </a:r>
          </a:p>
          <a:p>
            <a:pPr marL="285750" indent="-285750">
              <a:buFont typeface="Arial" panose="020B0604020202020204" pitchFamily="34" charset="0"/>
              <a:buChar char="•"/>
            </a:pPr>
            <a:r>
              <a:rPr lang="en-US" sz="1200" dirty="0"/>
              <a:t>Collected water samples and recorded measurements taken from water quality equipment </a:t>
            </a:r>
          </a:p>
          <a:p>
            <a:pPr marL="285750" indent="-285750">
              <a:buFont typeface="Arial" panose="020B0604020202020204" pitchFamily="34" charset="0"/>
              <a:buChar char="•"/>
            </a:pPr>
            <a:r>
              <a:rPr lang="en-US" sz="1200" dirty="0"/>
              <a:t>Analyzed water samples and compared values to expected values from water quality equipment</a:t>
            </a:r>
          </a:p>
          <a:p>
            <a:pPr marL="285750" indent="-285750">
              <a:buFont typeface="Arial" panose="020B0604020202020204" pitchFamily="34" charset="0"/>
              <a:buChar char="•"/>
            </a:pPr>
            <a:r>
              <a:rPr lang="en-US" sz="1200" dirty="0"/>
              <a:t>Ran statistical tests on data to determine correction formula, proper depth and measurement techniques</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412214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56064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brendanmck5812.github.io/FluorometerAccuracyCorrection/"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8" name="Rectangle 3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3" descr="A group of people on a boat&#10;&#10;Description automatically generated with medium confidence">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9" name="Rectangle 3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488110" y="-2344215"/>
            <a:ext cx="6728478" cy="5591549"/>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EPD Internship Project: Developing an Efficient</a:t>
            </a:r>
            <a:r>
              <a:rPr lang="en-US" dirty="0"/>
              <a:t> Method of Investigating Algal Blooms</a:t>
            </a:r>
            <a:endParaRPr lang="en-US" kern="1200" dirty="0">
              <a:solidFill>
                <a:schemeClr val="tx1"/>
              </a:solidFill>
              <a:latin typeface="+mj-lt"/>
              <a:ea typeface="+mj-ea"/>
              <a:cs typeface="+mj-cs"/>
            </a:endParaRPr>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4A070C8-8838-5ACF-79AC-FDB464FC6D6F}"/>
              </a:ext>
            </a:extLst>
          </p:cNvPr>
          <p:cNvSpPr txBox="1"/>
          <p:nvPr/>
        </p:nvSpPr>
        <p:spPr>
          <a:xfrm>
            <a:off x="488110" y="3298925"/>
            <a:ext cx="5607890" cy="369332"/>
          </a:xfrm>
          <a:prstGeom prst="rect">
            <a:avLst/>
          </a:prstGeom>
          <a:noFill/>
        </p:spPr>
        <p:txBody>
          <a:bodyPr wrap="square" rtlCol="0">
            <a:spAutoFit/>
          </a:bodyPr>
          <a:lstStyle/>
          <a:p>
            <a:r>
              <a:rPr lang="en-US" dirty="0">
                <a:latin typeface="+mj-lt"/>
              </a:rPr>
              <a:t>Intern: Brendan McKnight, Mentor: Greg Blanchard</a:t>
            </a:r>
          </a:p>
        </p:txBody>
      </p:sp>
      <p:pic>
        <p:nvPicPr>
          <p:cNvPr id="1026" name="Picture 2">
            <a:extLst>
              <a:ext uri="{FF2B5EF4-FFF2-40B4-BE49-F238E27FC236}">
                <a16:creationId xmlns:a16="http://schemas.microsoft.com/office/drawing/2014/main" id="{78B66276-DF7B-97E0-6C43-34FCB79E8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0" y="4059352"/>
            <a:ext cx="4464703" cy="267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2D0C-87F2-A43C-1E17-E94A58D39975}"/>
              </a:ext>
            </a:extLst>
          </p:cNvPr>
          <p:cNvSpPr>
            <a:spLocks noGrp="1"/>
          </p:cNvSpPr>
          <p:nvPr>
            <p:ph type="title"/>
          </p:nvPr>
        </p:nvSpPr>
        <p:spPr>
          <a:xfrm>
            <a:off x="550862" y="600636"/>
            <a:ext cx="11090275" cy="1029465"/>
          </a:xfrm>
        </p:spPr>
        <p:txBody>
          <a:bodyPr>
            <a:normAutofit/>
          </a:bodyPr>
          <a:lstStyle/>
          <a:p>
            <a:r>
              <a:rPr lang="en-US" sz="6000" dirty="0"/>
              <a:t>Purpose</a:t>
            </a:r>
          </a:p>
        </p:txBody>
      </p:sp>
      <p:sp>
        <p:nvSpPr>
          <p:cNvPr id="3" name="Content Placeholder 2">
            <a:extLst>
              <a:ext uri="{FF2B5EF4-FFF2-40B4-BE49-F238E27FC236}">
                <a16:creationId xmlns:a16="http://schemas.microsoft.com/office/drawing/2014/main" id="{479208E0-9A44-0296-D95E-5C3C8E56685F}"/>
              </a:ext>
            </a:extLst>
          </p:cNvPr>
          <p:cNvSpPr>
            <a:spLocks noGrp="1"/>
          </p:cNvSpPr>
          <p:nvPr>
            <p:ph sz="quarter" idx="13"/>
          </p:nvPr>
        </p:nvSpPr>
        <p:spPr>
          <a:xfrm>
            <a:off x="550863" y="2042271"/>
            <a:ext cx="11090274" cy="3913188"/>
          </a:xfrm>
        </p:spPr>
        <p:txBody>
          <a:bodyPr>
            <a:normAutofit/>
          </a:bodyPr>
          <a:lstStyle/>
          <a:p>
            <a:pPr>
              <a:lnSpc>
                <a:spcPct val="150000"/>
              </a:lnSpc>
            </a:pPr>
            <a:r>
              <a:rPr lang="en-US" sz="2800" dirty="0"/>
              <a:t>Efficient algae level monitoring method needed for control, prevention, and event response to algae blooms</a:t>
            </a:r>
          </a:p>
          <a:p>
            <a:pPr>
              <a:lnSpc>
                <a:spcPct val="150000"/>
              </a:lnSpc>
            </a:pPr>
            <a:r>
              <a:rPr lang="en-US" sz="2800" dirty="0"/>
              <a:t>Manatee County would benefit from more efficient method of monitoring</a:t>
            </a:r>
          </a:p>
          <a:p>
            <a:pPr>
              <a:lnSpc>
                <a:spcPct val="150000"/>
              </a:lnSpc>
            </a:pPr>
            <a:r>
              <a:rPr lang="en-US" sz="2800" dirty="0"/>
              <a:t>By correcting field measurement equipment procedures, I was able to develop a method of efficiently monitoring algae levels</a:t>
            </a:r>
          </a:p>
        </p:txBody>
      </p:sp>
      <p:pic>
        <p:nvPicPr>
          <p:cNvPr id="1026" name="Picture 2" descr="Geology department equipped with new water quality multiprobe">
            <a:extLst>
              <a:ext uri="{FF2B5EF4-FFF2-40B4-BE49-F238E27FC236}">
                <a16:creationId xmlns:a16="http://schemas.microsoft.com/office/drawing/2014/main" id="{0625F10C-E49B-5DFC-712D-0CF15004F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974" y="5804909"/>
            <a:ext cx="3495675" cy="90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7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3DE9-37AC-6626-1195-41BEF5F01E77}"/>
              </a:ext>
            </a:extLst>
          </p:cNvPr>
          <p:cNvSpPr>
            <a:spLocks noGrp="1"/>
          </p:cNvSpPr>
          <p:nvPr>
            <p:ph type="title"/>
          </p:nvPr>
        </p:nvSpPr>
        <p:spPr>
          <a:xfrm>
            <a:off x="550862" y="-406144"/>
            <a:ext cx="11090275" cy="1684059"/>
          </a:xfrm>
        </p:spPr>
        <p:txBody>
          <a:bodyPr/>
          <a:lstStyle/>
          <a:p>
            <a:pPr algn="ctr"/>
            <a:r>
              <a:rPr lang="en-US" dirty="0"/>
              <a:t>Methods</a:t>
            </a:r>
          </a:p>
        </p:txBody>
      </p:sp>
      <p:pic>
        <p:nvPicPr>
          <p:cNvPr id="10" name="Picture 9" descr="A person carrying buckets of paint&#10;&#10;Description automatically generated">
            <a:extLst>
              <a:ext uri="{FF2B5EF4-FFF2-40B4-BE49-F238E27FC236}">
                <a16:creationId xmlns:a16="http://schemas.microsoft.com/office/drawing/2014/main" id="{4B2AB7AF-69D7-ADDA-D103-D7F14B2F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3" y="769392"/>
            <a:ext cx="3868102" cy="2175056"/>
          </a:xfrm>
          <a:prstGeom prst="rect">
            <a:avLst/>
          </a:prstGeom>
        </p:spPr>
      </p:pic>
      <p:pic>
        <p:nvPicPr>
          <p:cNvPr id="11" name="Picture 10" descr="A person holding a bucket of water&#10;&#10;Description automatically generated">
            <a:extLst>
              <a:ext uri="{FF2B5EF4-FFF2-40B4-BE49-F238E27FC236}">
                <a16:creationId xmlns:a16="http://schemas.microsoft.com/office/drawing/2014/main" id="{482C6438-0908-60D0-087C-171E472A9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948" y="4557708"/>
            <a:ext cx="3868101" cy="2150953"/>
          </a:xfrm>
          <a:prstGeom prst="rect">
            <a:avLst/>
          </a:prstGeom>
        </p:spPr>
      </p:pic>
      <p:pic>
        <p:nvPicPr>
          <p:cNvPr id="12" name="Picture 11" descr="A person holding a rope&#10;&#10;Description automatically generated">
            <a:extLst>
              <a:ext uri="{FF2B5EF4-FFF2-40B4-BE49-F238E27FC236}">
                <a16:creationId xmlns:a16="http://schemas.microsoft.com/office/drawing/2014/main" id="{DB472BC4-A61F-B796-5617-429D61CF5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097" y="769392"/>
            <a:ext cx="3865625" cy="2164629"/>
          </a:xfrm>
          <a:prstGeom prst="rect">
            <a:avLst/>
          </a:prstGeom>
        </p:spPr>
      </p:pic>
      <p:pic>
        <p:nvPicPr>
          <p:cNvPr id="26" name="Picture 25" descr="A diagram of a sample&#10;&#10;Description automatically generated with medium confidence">
            <a:extLst>
              <a:ext uri="{FF2B5EF4-FFF2-40B4-BE49-F238E27FC236}">
                <a16:creationId xmlns:a16="http://schemas.microsoft.com/office/drawing/2014/main" id="{DE30397F-879E-1D20-81FC-C60DEAD12803}"/>
              </a:ext>
            </a:extLst>
          </p:cNvPr>
          <p:cNvPicPr>
            <a:picLocks noChangeAspect="1"/>
          </p:cNvPicPr>
          <p:nvPr/>
        </p:nvPicPr>
        <p:blipFill rotWithShape="1">
          <a:blip r:embed="rId5">
            <a:extLst>
              <a:ext uri="{28A0092B-C50C-407E-A947-70E740481C1C}">
                <a14:useLocalDpi xmlns:a14="http://schemas.microsoft.com/office/drawing/2010/main" val="0"/>
              </a:ext>
            </a:extLst>
          </a:blip>
          <a:srcRect t="12174" r="17025" b="68284"/>
          <a:stretch/>
        </p:blipFill>
        <p:spPr>
          <a:xfrm>
            <a:off x="1111925" y="2891175"/>
            <a:ext cx="11079686" cy="1957038"/>
          </a:xfrm>
          <a:prstGeom prst="rect">
            <a:avLst/>
          </a:prstGeom>
        </p:spPr>
      </p:pic>
    </p:spTree>
    <p:extLst>
      <p:ext uri="{BB962C8B-B14F-4D97-AF65-F5344CB8AC3E}">
        <p14:creationId xmlns:p14="http://schemas.microsoft.com/office/powerpoint/2010/main" val="4734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495A-F115-E032-551A-E9528592DA85}"/>
              </a:ext>
            </a:extLst>
          </p:cNvPr>
          <p:cNvSpPr>
            <a:spLocks noGrp="1"/>
          </p:cNvSpPr>
          <p:nvPr>
            <p:ph type="title"/>
          </p:nvPr>
        </p:nvSpPr>
        <p:spPr>
          <a:xfrm>
            <a:off x="4542381" y="206154"/>
            <a:ext cx="11090275" cy="1119112"/>
          </a:xfrm>
        </p:spPr>
        <p:txBody>
          <a:bodyPr>
            <a:normAutofit/>
          </a:bodyPr>
          <a:lstStyle/>
          <a:p>
            <a:r>
              <a:rPr lang="en-US" sz="6000" dirty="0"/>
              <a:t>Methods</a:t>
            </a:r>
          </a:p>
        </p:txBody>
      </p:sp>
      <p:pic>
        <p:nvPicPr>
          <p:cNvPr id="8" name="Picture 7" descr="A close-up of a hand holding a test tube&#10;&#10;Description automatically generated">
            <a:extLst>
              <a:ext uri="{FF2B5EF4-FFF2-40B4-BE49-F238E27FC236}">
                <a16:creationId xmlns:a16="http://schemas.microsoft.com/office/drawing/2014/main" id="{66C43EAF-0E2D-4377-4EA7-13E0866812CA}"/>
              </a:ext>
            </a:extLst>
          </p:cNvPr>
          <p:cNvPicPr>
            <a:picLocks noChangeAspect="1"/>
          </p:cNvPicPr>
          <p:nvPr/>
        </p:nvPicPr>
        <p:blipFill rotWithShape="1">
          <a:blip r:embed="rId3">
            <a:extLst>
              <a:ext uri="{28A0092B-C50C-407E-A947-70E740481C1C}">
                <a14:useLocalDpi xmlns:a14="http://schemas.microsoft.com/office/drawing/2010/main" val="0"/>
              </a:ext>
            </a:extLst>
          </a:blip>
          <a:srcRect l="23233" b="6963"/>
          <a:stretch/>
        </p:blipFill>
        <p:spPr>
          <a:xfrm flipH="1">
            <a:off x="6481916" y="4595204"/>
            <a:ext cx="2526891" cy="1856011"/>
          </a:xfrm>
          <a:prstGeom prst="rect">
            <a:avLst/>
          </a:prstGeom>
        </p:spPr>
      </p:pic>
      <p:pic>
        <p:nvPicPr>
          <p:cNvPr id="10" name="Picture 9" descr="A person pouring liquid into a glass&#10;&#10;Description automatically generated">
            <a:extLst>
              <a:ext uri="{FF2B5EF4-FFF2-40B4-BE49-F238E27FC236}">
                <a16:creationId xmlns:a16="http://schemas.microsoft.com/office/drawing/2014/main" id="{6D7A9277-6A57-095D-5CEB-3FECC799B009}"/>
              </a:ext>
            </a:extLst>
          </p:cNvPr>
          <p:cNvPicPr>
            <a:picLocks noChangeAspect="1"/>
          </p:cNvPicPr>
          <p:nvPr/>
        </p:nvPicPr>
        <p:blipFill rotWithShape="1">
          <a:blip r:embed="rId4">
            <a:extLst>
              <a:ext uri="{28A0092B-C50C-407E-A947-70E740481C1C}">
                <a14:useLocalDpi xmlns:a14="http://schemas.microsoft.com/office/drawing/2010/main" val="0"/>
              </a:ext>
            </a:extLst>
          </a:blip>
          <a:srcRect l="12194" b="5827"/>
          <a:stretch/>
        </p:blipFill>
        <p:spPr>
          <a:xfrm flipH="1">
            <a:off x="3412833" y="1572989"/>
            <a:ext cx="3069083" cy="1856011"/>
          </a:xfrm>
          <a:prstGeom prst="rect">
            <a:avLst/>
          </a:prstGeom>
        </p:spPr>
      </p:pic>
      <p:pic>
        <p:nvPicPr>
          <p:cNvPr id="20" name="Picture 19" descr="A close-up of a beaker&#10;&#10;Description automatically generated">
            <a:extLst>
              <a:ext uri="{FF2B5EF4-FFF2-40B4-BE49-F238E27FC236}">
                <a16:creationId xmlns:a16="http://schemas.microsoft.com/office/drawing/2014/main" id="{6610C9EC-4D61-F8BD-E98F-A2DA2EBA12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014" y="4595204"/>
            <a:ext cx="3445386" cy="1934675"/>
          </a:xfrm>
          <a:prstGeom prst="rect">
            <a:avLst/>
          </a:prstGeom>
        </p:spPr>
      </p:pic>
      <p:pic>
        <p:nvPicPr>
          <p:cNvPr id="22" name="Picture 21" descr="A graph of a graph with a line&#10;&#10;Description automatically generated">
            <a:extLst>
              <a:ext uri="{FF2B5EF4-FFF2-40B4-BE49-F238E27FC236}">
                <a16:creationId xmlns:a16="http://schemas.microsoft.com/office/drawing/2014/main" id="{E9D180FE-8E3A-8E7A-831C-11E24ADD82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3161" y="1401319"/>
            <a:ext cx="2762537" cy="2027681"/>
          </a:xfrm>
          <a:prstGeom prst="rect">
            <a:avLst/>
          </a:prstGeom>
        </p:spPr>
      </p:pic>
      <p:pic>
        <p:nvPicPr>
          <p:cNvPr id="24" name="Picture 23" descr="A diagram of a sample&#10;&#10;Description automatically generated">
            <a:extLst>
              <a:ext uri="{FF2B5EF4-FFF2-40B4-BE49-F238E27FC236}">
                <a16:creationId xmlns:a16="http://schemas.microsoft.com/office/drawing/2014/main" id="{E3FA1F8C-C449-538E-EF6B-7DD8F328F688}"/>
              </a:ext>
            </a:extLst>
          </p:cNvPr>
          <p:cNvPicPr>
            <a:picLocks noChangeAspect="1"/>
          </p:cNvPicPr>
          <p:nvPr/>
        </p:nvPicPr>
        <p:blipFill rotWithShape="1">
          <a:blip r:embed="rId7">
            <a:extLst>
              <a:ext uri="{28A0092B-C50C-407E-A947-70E740481C1C}">
                <a14:useLocalDpi xmlns:a14="http://schemas.microsoft.com/office/drawing/2010/main" val="0"/>
              </a:ext>
            </a:extLst>
          </a:blip>
          <a:srcRect t="46021" b="35054"/>
          <a:stretch/>
        </p:blipFill>
        <p:spPr>
          <a:xfrm>
            <a:off x="415414" y="2852731"/>
            <a:ext cx="12788428" cy="1815133"/>
          </a:xfrm>
          <a:prstGeom prst="rect">
            <a:avLst/>
          </a:prstGeom>
        </p:spPr>
      </p:pic>
    </p:spTree>
    <p:extLst>
      <p:ext uri="{BB962C8B-B14F-4D97-AF65-F5344CB8AC3E}">
        <p14:creationId xmlns:p14="http://schemas.microsoft.com/office/powerpoint/2010/main" val="297703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25462"/>
            <a:ext cx="11090275" cy="966712"/>
          </a:xfrm>
        </p:spPr>
        <p:txBody>
          <a:bodyPr>
            <a:normAutofit/>
          </a:bodyPr>
          <a:lstStyle/>
          <a:p>
            <a:r>
              <a:rPr lang="en-US" sz="6000" dirty="0"/>
              <a:t>Results</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2167218"/>
            <a:ext cx="11090274" cy="3913188"/>
          </a:xfrm>
        </p:spPr>
        <p:txBody>
          <a:bodyPr>
            <a:normAutofit/>
          </a:bodyPr>
          <a:lstStyle/>
          <a:p>
            <a:pPr>
              <a:lnSpc>
                <a:spcPct val="100000"/>
              </a:lnSpc>
            </a:pPr>
            <a:r>
              <a:rPr lang="en-US" sz="2800" dirty="0"/>
              <a:t>Developed methodology for efficient algal level monitoring</a:t>
            </a:r>
          </a:p>
          <a:p>
            <a:pPr marL="1143000" lvl="1" indent="-457200">
              <a:lnSpc>
                <a:spcPct val="100000"/>
              </a:lnSpc>
            </a:pPr>
            <a:r>
              <a:rPr lang="en-US" sz="2200" dirty="0"/>
              <a:t>Set of best measurement procedures identified</a:t>
            </a:r>
            <a:endParaRPr lang="en-US" sz="1600" dirty="0"/>
          </a:p>
          <a:p>
            <a:pPr marL="1143000" lvl="1" indent="-457200">
              <a:lnSpc>
                <a:spcPct val="100000"/>
              </a:lnSpc>
            </a:pPr>
            <a:r>
              <a:rPr lang="en-US" sz="2200" dirty="0"/>
              <a:t>Correction formula determined</a:t>
            </a:r>
            <a:endParaRPr lang="en-US" sz="2800" dirty="0"/>
          </a:p>
          <a:p>
            <a:pPr>
              <a:lnSpc>
                <a:spcPct val="100000"/>
              </a:lnSpc>
            </a:pPr>
            <a:r>
              <a:rPr lang="en-US" sz="2800" dirty="0"/>
              <a:t>Published website to share results and directions for correcting accuracy</a:t>
            </a:r>
          </a:p>
          <a:p>
            <a:pPr>
              <a:lnSpc>
                <a:spcPct val="100000"/>
              </a:lnSpc>
            </a:pPr>
            <a:r>
              <a:rPr lang="en-US" sz="2800" dirty="0"/>
              <a:t>Method will be employed for water quality protection efforts and stormwater management</a:t>
            </a:r>
          </a:p>
          <a:p>
            <a:pPr>
              <a:lnSpc>
                <a:spcPct val="100000"/>
              </a:lnSpc>
            </a:pPr>
            <a:endParaRPr lang="en-US" sz="2800" dirty="0"/>
          </a:p>
        </p:txBody>
      </p:sp>
    </p:spTree>
    <p:extLst>
      <p:ext uri="{BB962C8B-B14F-4D97-AF65-F5344CB8AC3E}">
        <p14:creationId xmlns:p14="http://schemas.microsoft.com/office/powerpoint/2010/main" val="2665045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B9F4-F103-4ED7-7977-8836CC7D3EA8}"/>
              </a:ext>
            </a:extLst>
          </p:cNvPr>
          <p:cNvSpPr>
            <a:spLocks noGrp="1"/>
          </p:cNvSpPr>
          <p:nvPr>
            <p:ph type="title"/>
          </p:nvPr>
        </p:nvSpPr>
        <p:spPr>
          <a:xfrm>
            <a:off x="550862" y="525462"/>
            <a:ext cx="11090275" cy="993607"/>
          </a:xfrm>
        </p:spPr>
        <p:txBody>
          <a:bodyPr>
            <a:normAutofit/>
          </a:bodyPr>
          <a:lstStyle/>
          <a:p>
            <a:r>
              <a:rPr lang="en-US" sz="6000" dirty="0"/>
              <a:t>Future Implications</a:t>
            </a:r>
          </a:p>
        </p:txBody>
      </p:sp>
      <p:sp>
        <p:nvSpPr>
          <p:cNvPr id="3" name="Content Placeholder 2">
            <a:extLst>
              <a:ext uri="{FF2B5EF4-FFF2-40B4-BE49-F238E27FC236}">
                <a16:creationId xmlns:a16="http://schemas.microsoft.com/office/drawing/2014/main" id="{35DB8D8A-E909-5E59-0F4B-202C2B912272}"/>
              </a:ext>
            </a:extLst>
          </p:cNvPr>
          <p:cNvSpPr>
            <a:spLocks noGrp="1"/>
          </p:cNvSpPr>
          <p:nvPr>
            <p:ph sz="quarter" idx="13"/>
          </p:nvPr>
        </p:nvSpPr>
        <p:spPr>
          <a:xfrm>
            <a:off x="480524" y="1957748"/>
            <a:ext cx="4739176" cy="4535563"/>
          </a:xfrm>
        </p:spPr>
        <p:txBody>
          <a:bodyPr>
            <a:noAutofit/>
          </a:bodyPr>
          <a:lstStyle/>
          <a:p>
            <a:r>
              <a:rPr lang="en-US" sz="2800" dirty="0"/>
              <a:t>Possible algae monitoring uses </a:t>
            </a:r>
          </a:p>
          <a:p>
            <a:pPr marL="457200" indent="-457200">
              <a:buFont typeface="Arial" panose="020B0604020202020204" pitchFamily="34" charset="0"/>
              <a:buChar char="•"/>
            </a:pPr>
            <a:r>
              <a:rPr lang="en-US" sz="2600" dirty="0"/>
              <a:t>System for predicting blooms</a:t>
            </a:r>
          </a:p>
          <a:p>
            <a:pPr marL="457200" indent="-457200">
              <a:buFont typeface="Arial" panose="020B0604020202020204" pitchFamily="34" charset="0"/>
              <a:buChar char="•"/>
            </a:pPr>
            <a:r>
              <a:rPr lang="en-US" sz="2600" dirty="0"/>
              <a:t>Up to date map of algae levels and algal blooms available for citizens</a:t>
            </a:r>
          </a:p>
          <a:p>
            <a:pPr marL="457200" indent="-457200">
              <a:buFont typeface="Arial" panose="020B0604020202020204" pitchFamily="34" charset="0"/>
              <a:buChar char="•"/>
            </a:pPr>
            <a:r>
              <a:rPr lang="en-US" sz="2600" dirty="0"/>
              <a:t>Investigate efforts to reduce nutrient availability in waterways</a:t>
            </a:r>
          </a:p>
        </p:txBody>
      </p:sp>
      <p:pic>
        <p:nvPicPr>
          <p:cNvPr id="5" name="Picture 4" descr="Map&#10;&#10;Description automatically generated">
            <a:extLst>
              <a:ext uri="{FF2B5EF4-FFF2-40B4-BE49-F238E27FC236}">
                <a16:creationId xmlns:a16="http://schemas.microsoft.com/office/drawing/2014/main" id="{9C692A24-C7C7-D945-5495-D271378F7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75" y="2672123"/>
            <a:ext cx="6568025" cy="2957152"/>
          </a:xfrm>
          <a:prstGeom prst="rect">
            <a:avLst/>
          </a:prstGeom>
        </p:spPr>
      </p:pic>
    </p:spTree>
    <p:extLst>
      <p:ext uri="{BB962C8B-B14F-4D97-AF65-F5344CB8AC3E}">
        <p14:creationId xmlns:p14="http://schemas.microsoft.com/office/powerpoint/2010/main" val="343702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F6DC-5487-C358-F755-04FF8E807E94}"/>
              </a:ext>
            </a:extLst>
          </p:cNvPr>
          <p:cNvSpPr>
            <a:spLocks noGrp="1"/>
          </p:cNvSpPr>
          <p:nvPr>
            <p:ph type="title"/>
          </p:nvPr>
        </p:nvSpPr>
        <p:spPr>
          <a:xfrm>
            <a:off x="550862" y="2064455"/>
            <a:ext cx="11090275" cy="1684059"/>
          </a:xfrm>
        </p:spPr>
        <p:txBody>
          <a:bodyPr>
            <a:normAutofit/>
          </a:bodyPr>
          <a:lstStyle/>
          <a:p>
            <a:pPr algn="ctr"/>
            <a:r>
              <a:rPr lang="en-US" sz="8000" dirty="0">
                <a:hlinkClick r:id="rId2">
                  <a:extLst>
                    <a:ext uri="{A12FA001-AC4F-418D-AE19-62706E023703}">
                      <ahyp:hlinkClr xmlns:ahyp="http://schemas.microsoft.com/office/drawing/2018/hyperlinkcolor" val="tx"/>
                    </a:ext>
                  </a:extLst>
                </a:hlinkClick>
              </a:rPr>
              <a:t>Questions</a:t>
            </a:r>
            <a:endParaRPr lang="en-US" sz="8000" dirty="0"/>
          </a:p>
        </p:txBody>
      </p:sp>
    </p:spTree>
    <p:extLst>
      <p:ext uri="{BB962C8B-B14F-4D97-AF65-F5344CB8AC3E}">
        <p14:creationId xmlns:p14="http://schemas.microsoft.com/office/powerpoint/2010/main" val="33782888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{97242B85-D646-481D-A936-CC64F558BBA3}tf33713516_win32</Template>
  <TotalTime>5466</TotalTime>
  <Words>278</Words>
  <Application>Microsoft Office PowerPoint</Application>
  <PresentationFormat>Widescreen</PresentationFormat>
  <Paragraphs>29</Paragraphs>
  <Slides>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Walbaum Display</vt:lpstr>
      <vt:lpstr>3DFloatVTI</vt:lpstr>
      <vt:lpstr>EPD Internship Project: Developing an Efficient Method of Investigating Algal Blooms</vt:lpstr>
      <vt:lpstr>Purpose</vt:lpstr>
      <vt:lpstr>Methods</vt:lpstr>
      <vt:lpstr>Methods</vt:lpstr>
      <vt:lpstr>Results</vt:lpstr>
      <vt:lpstr>Future Implications</vt:lpstr>
      <vt:lpstr>Questions</vt:lpstr>
    </vt:vector>
  </TitlesOfParts>
  <Company>Manatee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EPD Internship Project: Developing an Efficient Method of Investigating Algal Blooms</dc:title>
  <dc:creator>Brendan Mcknight</dc:creator>
  <cp:lastModifiedBy>Brendan Mcknight</cp:lastModifiedBy>
  <cp:revision>12</cp:revision>
  <dcterms:created xsi:type="dcterms:W3CDTF">2024-07-15T01:46:02Z</dcterms:created>
  <dcterms:modified xsi:type="dcterms:W3CDTF">2024-08-02T15:51:26Z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